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3" autoAdjust="0"/>
    <p:restoredTop sz="94660"/>
  </p:normalViewPr>
  <p:slideViewPr>
    <p:cSldViewPr>
      <p:cViewPr varScale="1">
        <p:scale>
          <a:sx n="68" d="100"/>
          <a:sy n="68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A705-0352-4EBC-9F48-09C51CA49DE3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1A8C-F70F-4420-9EE0-CEEC9DE56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A705-0352-4EBC-9F48-09C51CA49DE3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1A8C-F70F-4420-9EE0-CEEC9DE56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A705-0352-4EBC-9F48-09C51CA49DE3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1A8C-F70F-4420-9EE0-CEEC9DE56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A705-0352-4EBC-9F48-09C51CA49DE3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1A8C-F70F-4420-9EE0-CEEC9DE56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A705-0352-4EBC-9F48-09C51CA49DE3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1A8C-F70F-4420-9EE0-CEEC9DE56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A705-0352-4EBC-9F48-09C51CA49DE3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1A8C-F70F-4420-9EE0-CEEC9DE56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A705-0352-4EBC-9F48-09C51CA49DE3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1A8C-F70F-4420-9EE0-CEEC9DE56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A705-0352-4EBC-9F48-09C51CA49DE3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251A8C-F70F-4420-9EE0-CEEC9DE560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A705-0352-4EBC-9F48-09C51CA49DE3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1A8C-F70F-4420-9EE0-CEEC9DE56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A705-0352-4EBC-9F48-09C51CA49DE3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F251A8C-F70F-4420-9EE0-CEEC9DE56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CFAA705-0352-4EBC-9F48-09C51CA49DE3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1A8C-F70F-4420-9EE0-CEEC9DE56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CFAA705-0352-4EBC-9F48-09C51CA49DE3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F251A8C-F70F-4420-9EE0-CEEC9DE56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Workplace%20Violence\Chardon%20High%20School%20shooting%203%20dead,%202%20injured%20-%20February%2027,%202012%20-%20Today%20Show%20coverage.mp4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Chardon Police Department Executive Lieutenant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Valley Enforcement Group Swat Team</a:t>
            </a:r>
          </a:p>
          <a:p>
            <a:pPr lvl="1"/>
            <a:r>
              <a:rPr lang="en-US" dirty="0" smtClean="0"/>
              <a:t>Commander (14yrs experience)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F.B.I National Academy class 231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Sergeant United States Army 1991-1997</a:t>
            </a:r>
          </a:p>
          <a:p>
            <a:pPr lvl="1"/>
            <a:r>
              <a:rPr lang="en-US" dirty="0" smtClean="0"/>
              <a:t>1995  Soldier of the Year for entire U.S Army</a:t>
            </a:r>
          </a:p>
          <a:p>
            <a:pPr lvl="1"/>
            <a:r>
              <a:rPr lang="en-US" dirty="0" smtClean="0"/>
              <a:t>Deployed in multiple hazardous duty areas</a:t>
            </a:r>
          </a:p>
          <a:p>
            <a:endParaRPr lang="en-US" dirty="0"/>
          </a:p>
        </p:txBody>
      </p:sp>
      <p:pic>
        <p:nvPicPr>
          <p:cNvPr id="7" name="Picture 6" descr="cpd pat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52401"/>
            <a:ext cx="1524000" cy="1447800"/>
          </a:xfrm>
          <a:prstGeom prst="rect">
            <a:avLst/>
          </a:prstGeom>
        </p:spPr>
      </p:pic>
      <p:pic>
        <p:nvPicPr>
          <p:cNvPr id="8" name="Picture 7" descr="EAGLE SWAT2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152400"/>
            <a:ext cx="2590800" cy="1447800"/>
          </a:xfrm>
          <a:prstGeom prst="rect">
            <a:avLst/>
          </a:prstGeom>
        </p:spPr>
      </p:pic>
      <p:pic>
        <p:nvPicPr>
          <p:cNvPr id="9" name="Picture 8" descr="army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67600" y="4733925"/>
            <a:ext cx="1676400" cy="2124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01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We cannot stop all events, but we need to have a general knowledge of how to deal with it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vigil pi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340069"/>
            <a:ext cx="9144000" cy="55179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467600" cy="1143000"/>
          </a:xfrm>
        </p:spPr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467600" cy="45259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Lt. Troy Duncan</a:t>
            </a:r>
          </a:p>
          <a:p>
            <a:pPr lvl="1" algn="ctr"/>
            <a:r>
              <a:rPr lang="en-US" dirty="0" smtClean="0"/>
              <a:t>tduncan@chardon.cc</a:t>
            </a:r>
          </a:p>
          <a:p>
            <a:pPr lvl="1" algn="ctr"/>
            <a:r>
              <a:rPr lang="en-US" dirty="0" smtClean="0"/>
              <a:t>440-286-6123</a:t>
            </a:r>
            <a:endParaRPr lang="en-US" dirty="0"/>
          </a:p>
        </p:txBody>
      </p:sp>
      <p:pic>
        <p:nvPicPr>
          <p:cNvPr id="4" name="Picture 3" descr="chardon columbine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048000"/>
            <a:ext cx="8486775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workplace violence?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Any act or threat of physical violence, harassment, intimidation, disruptive behavior occurring at the work site</a:t>
            </a:r>
          </a:p>
          <a:p>
            <a:endParaRPr lang="en-US" dirty="0" smtClean="0"/>
          </a:p>
          <a:p>
            <a:r>
              <a:rPr lang="en-US" dirty="0" smtClean="0"/>
              <a:t>Can involve employees, clients, customers, visitors, or family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Recognized as a specific category of violent crime calling for distinct response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threats</a:t>
            </a:r>
          </a:p>
          <a:p>
            <a:r>
              <a:rPr lang="en-US" dirty="0" smtClean="0"/>
              <a:t>harassment</a:t>
            </a:r>
          </a:p>
          <a:p>
            <a:r>
              <a:rPr lang="en-US" dirty="0" smtClean="0"/>
              <a:t>verbal abuse</a:t>
            </a:r>
          </a:p>
          <a:p>
            <a:r>
              <a:rPr lang="en-US" dirty="0" smtClean="0"/>
              <a:t> assault</a:t>
            </a:r>
          </a:p>
          <a:p>
            <a:r>
              <a:rPr lang="en-US" dirty="0" smtClean="0"/>
              <a:t>murder</a:t>
            </a:r>
          </a:p>
          <a:p>
            <a:r>
              <a:rPr lang="en-US" dirty="0" smtClean="0"/>
              <a:t>active shooter</a:t>
            </a:r>
          </a:p>
          <a:p>
            <a:endParaRPr lang="en-US" dirty="0"/>
          </a:p>
        </p:txBody>
      </p:sp>
      <p:pic>
        <p:nvPicPr>
          <p:cNvPr id="5" name="Content Placeholder 4" descr="Legal-Remedies-for-Workplace-Violenc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505200" y="128665"/>
            <a:ext cx="5257800" cy="66180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Prevention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Appropriate precautions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Zero-tolerance policy covering everyone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Implement workplace violence prevention program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marL="420624" lvl="1" indent="-384048">
              <a:buSzPct val="80000"/>
              <a:buFont typeface="Wingdings 2"/>
              <a:buChar char=""/>
            </a:pPr>
            <a:r>
              <a:rPr lang="en-US" dirty="0" smtClean="0"/>
              <a:t>Physical security measures</a:t>
            </a:r>
          </a:p>
          <a:p>
            <a:pPr marL="667512" lvl="2" indent="-342900">
              <a:spcBef>
                <a:spcPts val="700"/>
              </a:spcBef>
              <a:buClr>
                <a:schemeClr val="accent1"/>
              </a:buClr>
              <a:buSzPct val="95000"/>
              <a:buFont typeface="Wingdings"/>
              <a:buChar char=""/>
            </a:pPr>
            <a:r>
              <a:rPr lang="en-US" sz="2600" dirty="0" smtClean="0"/>
              <a:t>Controlled access</a:t>
            </a:r>
          </a:p>
          <a:p>
            <a:pPr marL="667512" lvl="2" indent="-342900">
              <a:spcBef>
                <a:spcPts val="700"/>
              </a:spcBef>
              <a:buClr>
                <a:schemeClr val="accent1"/>
              </a:buClr>
              <a:buSzPct val="95000"/>
              <a:buFont typeface="Wingdings"/>
              <a:buChar char=""/>
            </a:pPr>
            <a:r>
              <a:rPr lang="en-US" sz="2600" dirty="0" smtClean="0"/>
              <a:t>Ask or act when you see a new person</a:t>
            </a:r>
          </a:p>
          <a:p>
            <a:pPr marL="704088" lvl="2" indent="-384048">
              <a:buSzPct val="80000"/>
              <a:buNone/>
            </a:pPr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None/>
            </a:pPr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6" name="Picture 5" descr="work-place-violence-683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2971800"/>
            <a:ext cx="3048000" cy="2552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will never happen here…</a:t>
            </a:r>
            <a:endParaRPr lang="en-US" dirty="0"/>
          </a:p>
        </p:txBody>
      </p:sp>
      <p:pic>
        <p:nvPicPr>
          <p:cNvPr id="16" name="Chardon High School shooting 3 dead, 2 injured - February 27, 2012 - Today Show coverage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667000" y="2719388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Prepare for the following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Active shooting</a:t>
            </a:r>
          </a:p>
          <a:p>
            <a:r>
              <a:rPr lang="en-US" dirty="0" smtClean="0"/>
              <a:t>Law enforcement response</a:t>
            </a:r>
          </a:p>
          <a:p>
            <a:r>
              <a:rPr lang="en-US" dirty="0" smtClean="0"/>
              <a:t>EMS response</a:t>
            </a:r>
          </a:p>
          <a:p>
            <a:r>
              <a:rPr lang="en-US" dirty="0" smtClean="0"/>
              <a:t>Crime scene secured</a:t>
            </a:r>
          </a:p>
          <a:p>
            <a:r>
              <a:rPr lang="en-US" dirty="0" smtClean="0"/>
              <a:t>Investigation	</a:t>
            </a:r>
          </a:p>
          <a:p>
            <a:pPr lvl="1"/>
            <a:r>
              <a:rPr lang="en-US" dirty="0" smtClean="0"/>
              <a:t>Interview witnesses</a:t>
            </a:r>
          </a:p>
          <a:p>
            <a:pPr lvl="1"/>
            <a:r>
              <a:rPr lang="en-US" dirty="0" smtClean="0"/>
              <a:t>Accountability</a:t>
            </a:r>
          </a:p>
          <a:p>
            <a:r>
              <a:rPr lang="en-US" dirty="0" smtClean="0"/>
              <a:t>Clean up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5" name="Picture 4" descr="chardon-high-school-shoot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10100" y="3811219"/>
            <a:ext cx="4533900" cy="30467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Shooter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467600" cy="4800600"/>
          </a:xfrm>
        </p:spPr>
        <p:txBody>
          <a:bodyPr/>
          <a:lstStyle/>
          <a:p>
            <a:r>
              <a:rPr lang="en-US" dirty="0" smtClean="0"/>
              <a:t>Be alert</a:t>
            </a:r>
          </a:p>
          <a:p>
            <a:r>
              <a:rPr lang="en-US" dirty="0" smtClean="0"/>
              <a:t>Lockdown</a:t>
            </a:r>
          </a:p>
          <a:p>
            <a:r>
              <a:rPr lang="en-US" dirty="0" smtClean="0"/>
              <a:t>Evacuate</a:t>
            </a:r>
          </a:p>
          <a:p>
            <a:r>
              <a:rPr lang="en-US" dirty="0" smtClean="0"/>
              <a:t>Prepare to fight (barricade, move, scream, throw things, takedown)</a:t>
            </a:r>
          </a:p>
          <a:p>
            <a:pPr marL="420624" lvl="1" indent="-384048">
              <a:buSzPct val="80000"/>
              <a:buFont typeface="Wingdings 2"/>
              <a:buChar char=""/>
            </a:pPr>
            <a:r>
              <a:rPr lang="en-US" dirty="0" smtClean="0"/>
              <a:t>Survivor attitude- </a:t>
            </a:r>
            <a:r>
              <a:rPr lang="en-US" sz="2800" b="1" dirty="0" smtClean="0">
                <a:solidFill>
                  <a:srgbClr val="FFFF00"/>
                </a:solidFill>
              </a:rPr>
              <a:t>Surprised should not mean defeated</a:t>
            </a:r>
          </a:p>
          <a:p>
            <a:endParaRPr lang="en-US" dirty="0" smtClean="0"/>
          </a:p>
        </p:txBody>
      </p:sp>
      <p:pic>
        <p:nvPicPr>
          <p:cNvPr id="6" name="Picture 5" descr="me breifing in front of the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304800"/>
            <a:ext cx="4800600" cy="3156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be prepared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Planning and Preparation are key to Survival</a:t>
            </a:r>
          </a:p>
          <a:p>
            <a:r>
              <a:rPr lang="en-US" dirty="0" smtClean="0"/>
              <a:t>Prepare like it will happen</a:t>
            </a:r>
          </a:p>
          <a:p>
            <a:r>
              <a:rPr lang="en-US" dirty="0" smtClean="0"/>
              <a:t>Plan should include options on:</a:t>
            </a:r>
          </a:p>
          <a:p>
            <a:pPr lvl="1"/>
            <a:r>
              <a:rPr lang="en-US" dirty="0" smtClean="0"/>
              <a:t>How to respond</a:t>
            </a:r>
          </a:p>
          <a:p>
            <a:pPr lvl="1"/>
            <a:r>
              <a:rPr lang="en-US" dirty="0" smtClean="0"/>
              <a:t>How to report</a:t>
            </a:r>
          </a:p>
          <a:p>
            <a:pPr lvl="1"/>
            <a:r>
              <a:rPr lang="en-US" dirty="0" smtClean="0"/>
              <a:t>Evacuation points</a:t>
            </a:r>
          </a:p>
          <a:p>
            <a:pPr lvl="1"/>
            <a:r>
              <a:rPr lang="en-US" dirty="0" smtClean="0"/>
              <a:t>Victim notifications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pic>
        <p:nvPicPr>
          <p:cNvPr id="4" name="Picture 3" descr="2008 Jan 27 0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3669892"/>
            <a:ext cx="4953000" cy="30357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Practice, Train, Test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Teach skills that interrupt the act of shooting accurately</a:t>
            </a:r>
          </a:p>
          <a:p>
            <a:pPr lvl="1"/>
            <a:r>
              <a:rPr lang="en-US" dirty="0" smtClean="0"/>
              <a:t>Teach skills that will allow the targets to benefit from </a:t>
            </a:r>
            <a:r>
              <a:rPr lang="en-US" b="1" u="sng" dirty="0" smtClean="0"/>
              <a:t>unknown</a:t>
            </a:r>
            <a:r>
              <a:rPr lang="en-US" dirty="0" smtClean="0"/>
              <a:t> advantages</a:t>
            </a:r>
          </a:p>
          <a:p>
            <a:pPr lvl="2">
              <a:buClr>
                <a:schemeClr val="accent1"/>
              </a:buClr>
            </a:pPr>
            <a:r>
              <a:rPr lang="en-US" dirty="0" smtClean="0"/>
              <a:t>Distance, time, movement, numbers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 perfect plan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266</TotalTime>
  <Words>271</Words>
  <Application>Microsoft Office PowerPoint</Application>
  <PresentationFormat>On-screen Show (4:3)</PresentationFormat>
  <Paragraphs>79</Paragraphs>
  <Slides>11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Technic</vt:lpstr>
      <vt:lpstr>Introduction</vt:lpstr>
      <vt:lpstr>What is workplace violence? </vt:lpstr>
      <vt:lpstr>Examples</vt:lpstr>
      <vt:lpstr>Prevention </vt:lpstr>
      <vt:lpstr>It will never happen here…</vt:lpstr>
      <vt:lpstr>Prepare for the following</vt:lpstr>
      <vt:lpstr>Active Shooter </vt:lpstr>
      <vt:lpstr>How to be prepared</vt:lpstr>
      <vt:lpstr>Practice, Train, Test Plan</vt:lpstr>
      <vt:lpstr>We cannot stop all events, but we need to have a general knowledge of how to deal with it </vt:lpstr>
      <vt:lpstr>Questions?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Workplace Violence</dc:title>
  <dc:creator>troy</dc:creator>
  <cp:lastModifiedBy>Troy Duncan</cp:lastModifiedBy>
  <cp:revision>30</cp:revision>
  <dcterms:created xsi:type="dcterms:W3CDTF">2013-03-20T00:06:09Z</dcterms:created>
  <dcterms:modified xsi:type="dcterms:W3CDTF">2013-03-22T18:27:15Z</dcterms:modified>
</cp:coreProperties>
</file>